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78" r:id="rId5"/>
    <p:sldId id="271" r:id="rId6"/>
    <p:sldId id="272" r:id="rId7"/>
    <p:sldId id="273" r:id="rId8"/>
    <p:sldId id="311" r:id="rId9"/>
    <p:sldId id="293" r:id="rId10"/>
    <p:sldId id="294" r:id="rId11"/>
    <p:sldId id="29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08A"/>
    <a:srgbClr val="FBB03B"/>
    <a:srgbClr val="D9D9D9"/>
    <a:srgbClr val="FCBB34"/>
    <a:srgbClr val="40A9FF"/>
    <a:srgbClr val="1583F3"/>
    <a:srgbClr val="FFFFFF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96"/>
      </p:cViewPr>
      <p:guideLst>
        <p:guide orient="horz" pos="2160"/>
        <p:guide pos="3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67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7" Type="http://schemas.openxmlformats.org/officeDocument/2006/relationships/tags" Target="../tags/tag17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8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88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>
            <p:custDataLst>
              <p:tags r:id="rId2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55" name="组合 54"/>
            <p:cNvGrpSpPr/>
            <p:nvPr userDrawn="1"/>
          </p:nvGrpSpPr>
          <p:grpSpPr>
            <a:xfrm>
              <a:off x="1465625" y="0"/>
              <a:ext cx="9778637" cy="6868160"/>
              <a:chOff x="1465625" y="0"/>
              <a:chExt cx="9778637" cy="6868160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矩形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6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44" name="直接连接符 43"/>
              <p:cNvCxnSpPr/>
              <p:nvPr userDrawn="1">
                <p:custDataLst>
                  <p:tags r:id="rId15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 userDrawn="1">
                <p:custDataLst>
                  <p:tags r:id="rId17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52" name="直接连接符 51"/>
              <p:cNvCxnSpPr/>
              <p:nvPr userDrawn="1">
                <p:custDataLst>
                  <p:tags r:id="rId18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 userDrawn="1">
                <p:custDataLst>
                  <p:tags r:id="rId20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3002280" y="2268060"/>
            <a:ext cx="6187440" cy="106807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5"/>
            </p:custDataLst>
          </p:nvPr>
        </p:nvSpPr>
        <p:spPr>
          <a:xfrm>
            <a:off x="3002280" y="4119497"/>
            <a:ext cx="6187442" cy="395196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26"/>
            </p:custDataLst>
          </p:nvPr>
        </p:nvCxnSpPr>
        <p:spPr>
          <a:xfrm>
            <a:off x="3414395" y="3420132"/>
            <a:ext cx="53640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7"/>
            </p:custDataLst>
          </p:nvPr>
        </p:nvSpPr>
        <p:spPr>
          <a:xfrm>
            <a:off x="3600547" y="4646768"/>
            <a:ext cx="2023152" cy="329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6" name="文本占位符 4"/>
          <p:cNvSpPr>
            <a:spLocks noGrp="1"/>
          </p:cNvSpPr>
          <p:nvPr>
            <p:ph type="body" sz="quarter" idx="14" hasCustomPrompt="1"/>
            <p:custDataLst>
              <p:tags r:id="rId28"/>
            </p:custDataLst>
          </p:nvPr>
        </p:nvSpPr>
        <p:spPr>
          <a:xfrm>
            <a:off x="6566233" y="4646768"/>
            <a:ext cx="2023152" cy="32921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21" name="矩形 2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 userDrawn="1">
            <p:custDataLst>
              <p:tags r:id="rId2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2" name="任意多边形: 形状 3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8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 userDrawn="1">
                <p:custDataLst>
                  <p:tags r:id="rId19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21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22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6"/>
            </p:custDataLst>
          </p:nvPr>
        </p:nvSpPr>
        <p:spPr>
          <a:xfrm>
            <a:off x="2815573" y="2943093"/>
            <a:ext cx="6560820" cy="1014730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2815573" y="4232960"/>
            <a:ext cx="6560820" cy="803497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6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 userDrawn="1">
            <p:custDataLst>
              <p:tags r:id="rId3"/>
            </p:custDataLst>
          </p:nvPr>
        </p:nvGrpSpPr>
        <p:grpSpPr>
          <a:xfrm>
            <a:off x="11407140" y="450850"/>
            <a:ext cx="379095" cy="311785"/>
            <a:chOff x="383382" y="4958557"/>
            <a:chExt cx="521493" cy="428627"/>
          </a:xfrm>
        </p:grpSpPr>
        <p:cxnSp>
          <p:nvCxnSpPr>
            <p:cNvPr id="24" name="直接连接符 23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0800000">
            <a:off x="398145" y="5849620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3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6" name="直接连接符 25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: 形状 24"/>
          <p:cNvSpPr/>
          <p:nvPr userDrawn="1">
            <p:custDataLst>
              <p:tags r:id="rId7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4" name="直接连接符 13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0" name="组合 29"/>
          <p:cNvGrpSpPr/>
          <p:nvPr userDrawn="1">
            <p:custDataLst>
              <p:tags r:id="rId3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32" name="直接连接符 31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任意多边形: 形状 30"/>
          <p:cNvSpPr/>
          <p:nvPr userDrawn="1">
            <p:custDataLst>
              <p:tags r:id="rId7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3" name="组合 22"/>
          <p:cNvGrpSpPr/>
          <p:nvPr userDrawn="1">
            <p:custDataLst>
              <p:tags r:id="rId11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5" name="直接连接符 24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: 形状 23"/>
          <p:cNvSpPr/>
          <p:nvPr userDrawn="1">
            <p:custDataLst>
              <p:tags r:id="rId15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 userDrawn="1">
            <p:custDataLst>
              <p:tags r:id="rId2"/>
            </p:custDataLst>
          </p:nvPr>
        </p:nvSpPr>
        <p:spPr>
          <a:xfrm>
            <a:off x="6471920" y="0"/>
            <a:ext cx="4498340" cy="219265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3"/>
            </p:custDataLst>
          </p:nvPr>
        </p:nvSpPr>
        <p:spPr>
          <a:xfrm>
            <a:off x="1465580" y="5164455"/>
            <a:ext cx="3559175" cy="1693545"/>
          </a:xfrm>
          <a:custGeom>
            <a:avLst/>
            <a:gdLst>
              <a:gd name="connsiteX0" fmla="*/ 1779745 w 3559491"/>
              <a:gd name="connsiteY0" fmla="*/ 0 h 1693763"/>
              <a:gd name="connsiteX1" fmla="*/ 3554851 w 3559491"/>
              <a:gd name="connsiteY1" fmla="*/ 1601882 h 1693763"/>
              <a:gd name="connsiteX2" fmla="*/ 3559491 w 3559491"/>
              <a:gd name="connsiteY2" fmla="*/ 1693763 h 1693763"/>
              <a:gd name="connsiteX3" fmla="*/ 0 w 3559491"/>
              <a:gd name="connsiteY3" fmla="*/ 1693763 h 1693763"/>
              <a:gd name="connsiteX4" fmla="*/ 4639 w 3559491"/>
              <a:gd name="connsiteY4" fmla="*/ 1601882 h 1693763"/>
              <a:gd name="connsiteX5" fmla="*/ 1779745 w 3559491"/>
              <a:gd name="connsiteY5" fmla="*/ 0 h 16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9491" h="1693763">
                <a:moveTo>
                  <a:pt x="1779745" y="0"/>
                </a:moveTo>
                <a:cubicBezTo>
                  <a:pt x="2703606" y="0"/>
                  <a:pt x="3463476" y="702129"/>
                  <a:pt x="3554851" y="1601882"/>
                </a:cubicBezTo>
                <a:lnTo>
                  <a:pt x="3559491" y="1693763"/>
                </a:lnTo>
                <a:lnTo>
                  <a:pt x="0" y="1693763"/>
                </a:lnTo>
                <a:lnTo>
                  <a:pt x="4639" y="1601882"/>
                </a:lnTo>
                <a:cubicBezTo>
                  <a:pt x="96014" y="702129"/>
                  <a:pt x="855884" y="0"/>
                  <a:pt x="1779745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: 形状 8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1" name="任意多边形: 形状 30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矩形 3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8" name="直接连接符 27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2" name="直接连接符 21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19" name="直接连接符 18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3002280" y="2973705"/>
            <a:ext cx="6187440" cy="98552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3002280" y="4211320"/>
            <a:ext cx="6187440" cy="80518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35" name="直接连接符 34"/>
          <p:cNvCxnSpPr/>
          <p:nvPr userDrawn="1">
            <p:custDataLst>
              <p:tags r:id="rId27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4" name="组合 23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任意多边形: 形状 24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21" name="组合 2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42" name="任意多边形: 形状 41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矩形 43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39" name="直接连接符 38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30" name="直接连接符 29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27" name="直接连接符 26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34" name="矩形 33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37" name="直接连接符 36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5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6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6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6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63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64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65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66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65855" y="4784090"/>
            <a:ext cx="186944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 sz="1400" spc="200">
                <a:solidFill>
                  <a:srgbClr val="FCBB34"/>
                </a:solidFill>
                <a:uFillTx/>
                <a:latin typeface="微软雅黑" panose="020B0503020204020204" pitchFamily="34" charset="-122"/>
                <a:cs typeface="+mj-cs"/>
                <a:sym typeface="+mn-ea"/>
              </a:rPr>
              <a:t> </a:t>
            </a:r>
            <a:endParaRPr lang="zh-CN" altLang="en-US" sz="1400"/>
          </a:p>
        </p:txBody>
      </p:sp>
      <p:sp>
        <p:nvSpPr>
          <p:cNvPr id="8" name="标题 7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2757805" y="2592555"/>
            <a:ext cx="7008495" cy="1167765"/>
          </a:xfrm>
        </p:spPr>
        <p:txBody>
          <a:bodyPr wrap="square" anchor="b" anchorCtr="0"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小</a:t>
            </a:r>
            <a:r>
              <a:rPr lang="zh-CN" alt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雅操作培训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65855" y="4784090"/>
            <a:ext cx="186944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 sz="1400" spc="200">
                <a:solidFill>
                  <a:srgbClr val="FCBB34"/>
                </a:solidFill>
                <a:uFillTx/>
                <a:latin typeface="微软雅黑" panose="020B0503020204020204" pitchFamily="34" charset="-122"/>
                <a:cs typeface="+mj-cs"/>
                <a:sym typeface="+mn-ea"/>
              </a:rPr>
              <a:t> </a:t>
            </a:r>
            <a:endParaRPr lang="zh-CN" altLang="en-US" sz="1400"/>
          </a:p>
        </p:txBody>
      </p:sp>
      <p:sp>
        <p:nvSpPr>
          <p:cNvPr id="2" name="文本框 1"/>
          <p:cNvSpPr txBox="1"/>
          <p:nvPr/>
        </p:nvSpPr>
        <p:spPr>
          <a:xfrm>
            <a:off x="960120" y="2094806"/>
            <a:ext cx="1027176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小雅华师门户：</a:t>
            </a:r>
            <a:endParaRPr lang="zh-CN" altLang="en-US" sz="4400" b="1" dirty="0" smtClean="0">
              <a:solidFill>
                <a:srgbClr val="E2B0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http</a:t>
            </a:r>
            <a:r>
              <a:rPr lang="en-US" altLang="zh-CN" sz="4400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://ccnu.ai-augmented.com</a:t>
            </a:r>
            <a:endParaRPr lang="zh-CN" altLang="en-US" sz="4400" b="1" dirty="0">
              <a:solidFill>
                <a:srgbClr val="E2B0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流程图: 预定义过程 4"/>
          <p:cNvSpPr/>
          <p:nvPr/>
        </p:nvSpPr>
        <p:spPr>
          <a:xfrm>
            <a:off x="3925685" y="317327"/>
            <a:ext cx="4340630" cy="52445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登录网址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4980" y="5039360"/>
            <a:ext cx="1662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2B08A"/>
                </a:solidFill>
              </a:rPr>
              <a:t>进入首页，点击右上角登录</a:t>
            </a:r>
            <a:endParaRPr lang="zh-CN" altLang="en-US" b="1" dirty="0">
              <a:solidFill>
                <a:srgbClr val="E2B08A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03225" y="2071791"/>
            <a:ext cx="2259318" cy="3474991"/>
            <a:chOff x="2679400" y="2071791"/>
            <a:chExt cx="2259318" cy="34749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9400" y="2071791"/>
              <a:ext cx="2259318" cy="2386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2879839" y="5177450"/>
              <a:ext cx="1662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2B08A"/>
                  </a:solidFill>
                </a:rPr>
                <a:t>进入登录页面</a:t>
              </a:r>
              <a:endParaRPr lang="zh-CN" altLang="en-US" b="1" dirty="0">
                <a:solidFill>
                  <a:srgbClr val="E2B08A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01374" y="2058597"/>
            <a:ext cx="2328601" cy="3488185"/>
            <a:chOff x="5001374" y="2058597"/>
            <a:chExt cx="2328601" cy="348818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0965" y="2058597"/>
              <a:ext cx="2249421" cy="2386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文本框 12"/>
            <p:cNvSpPr txBox="1"/>
            <p:nvPr/>
          </p:nvSpPr>
          <p:spPr>
            <a:xfrm>
              <a:off x="5001374" y="5177450"/>
              <a:ext cx="2328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2B08A"/>
                  </a:solidFill>
                </a:rPr>
                <a:t>选择“统一身份认证”</a:t>
              </a:r>
              <a:endParaRPr lang="zh-CN" altLang="en-US" b="1" dirty="0">
                <a:solidFill>
                  <a:srgbClr val="E2B08A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92633" y="1814227"/>
            <a:ext cx="4570267" cy="3732555"/>
            <a:chOff x="7392633" y="1814227"/>
            <a:chExt cx="4570267" cy="37325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r="51080"/>
            <a:stretch>
              <a:fillRect/>
            </a:stretch>
          </p:blipFill>
          <p:spPr>
            <a:xfrm>
              <a:off x="7392633" y="1814227"/>
              <a:ext cx="4436376" cy="29011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>
              <a:off x="7392633" y="5177450"/>
              <a:ext cx="457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2B08A"/>
                  </a:solidFill>
                </a:rPr>
                <a:t>输入华师门户的统一身份认证的用户和密码</a:t>
              </a:r>
              <a:endParaRPr lang="zh-CN" altLang="en-US" b="1" dirty="0">
                <a:solidFill>
                  <a:srgbClr val="E2B08A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18458" y="1352140"/>
            <a:ext cx="11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登录</a:t>
            </a:r>
            <a:endParaRPr lang="zh-CN" altLang="en-US" sz="3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预定义过程 14"/>
          <p:cNvSpPr/>
          <p:nvPr/>
        </p:nvSpPr>
        <p:spPr>
          <a:xfrm>
            <a:off x="3925685" y="317327"/>
            <a:ext cx="4340630" cy="52445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登录步骤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547"/>
          <a:stretch>
            <a:fillRect/>
          </a:stretch>
        </p:blipFill>
        <p:spPr>
          <a:xfrm>
            <a:off x="245110" y="2689860"/>
            <a:ext cx="2507615" cy="14782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45921" y="937103"/>
            <a:ext cx="9670360" cy="1958496"/>
            <a:chOff x="1645921" y="937103"/>
            <a:chExt cx="9670360" cy="1958496"/>
          </a:xfrm>
        </p:grpSpPr>
        <p:grpSp>
          <p:nvGrpSpPr>
            <p:cNvPr id="14" name="组合 13"/>
            <p:cNvGrpSpPr/>
            <p:nvPr/>
          </p:nvGrpSpPr>
          <p:grpSpPr>
            <a:xfrm>
              <a:off x="1645921" y="937103"/>
              <a:ext cx="9670360" cy="1958496"/>
              <a:chOff x="1903615" y="823199"/>
              <a:chExt cx="9670360" cy="195849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/>
              <a:srcRect l="13184"/>
              <a:stretch>
                <a:fillRect/>
              </a:stretch>
            </p:blipFill>
            <p:spPr>
              <a:xfrm>
                <a:off x="1903615" y="823199"/>
                <a:ext cx="9670360" cy="19584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3566160" y="1911927"/>
                <a:ext cx="448887" cy="166255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1233392" y="864764"/>
                <a:ext cx="340583" cy="34058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394596" y="1576959"/>
              <a:ext cx="1846871" cy="106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E2B08A"/>
                  </a:solidFill>
                </a:rPr>
                <a:t>点击页面右上角个人头像，进入</a:t>
              </a:r>
              <a:r>
                <a:rPr lang="en-US" altLang="zh-CN" b="1" dirty="0">
                  <a:solidFill>
                    <a:srgbClr val="E2B08A"/>
                  </a:solidFill>
                </a:rPr>
                <a:t>【</a:t>
              </a:r>
              <a:r>
                <a:rPr lang="zh-CN" altLang="en-US" b="1" dirty="0">
                  <a:solidFill>
                    <a:srgbClr val="E2B08A"/>
                  </a:solidFill>
                </a:rPr>
                <a:t>个人中心</a:t>
              </a:r>
              <a:r>
                <a:rPr lang="en-US" altLang="zh-CN" b="1" dirty="0">
                  <a:solidFill>
                    <a:srgbClr val="E2B08A"/>
                  </a:solidFill>
                </a:rPr>
                <a:t>】</a:t>
              </a:r>
              <a:endParaRPr lang="zh-CN" altLang="en-US" b="1" dirty="0">
                <a:solidFill>
                  <a:srgbClr val="E2B08A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45921" y="3100647"/>
            <a:ext cx="9634751" cy="3197193"/>
            <a:chOff x="1645921" y="3100647"/>
            <a:chExt cx="9634751" cy="319719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45921" y="3100647"/>
              <a:ext cx="7334381" cy="3197193"/>
              <a:chOff x="2546624" y="3108959"/>
              <a:chExt cx="7334381" cy="319719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552133" y="3108959"/>
                <a:ext cx="7328872" cy="3197193"/>
                <a:chOff x="2552133" y="3108959"/>
                <a:chExt cx="7328872" cy="319719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3665855" y="4784090"/>
                  <a:ext cx="1869440" cy="41402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l">
                    <a:lnSpc>
                      <a:spcPct val="150000"/>
                    </a:lnSpc>
                    <a:buNone/>
                  </a:pPr>
                  <a:r>
                    <a:rPr lang="en-US" altLang="zh-CN" sz="1400" spc="200">
                      <a:solidFill>
                        <a:srgbClr val="FCBB34"/>
                      </a:solidFill>
                      <a:uFillTx/>
                      <a:latin typeface="微软雅黑" panose="020B0503020204020204" pitchFamily="34" charset="-122"/>
                      <a:cs typeface="+mj-cs"/>
                      <a:sym typeface="+mn-ea"/>
                    </a:rPr>
                    <a:t> </a:t>
                  </a:r>
                  <a:endParaRPr lang="zh-CN" altLang="en-US" sz="1400"/>
                </a:p>
              </p:txBody>
            </p:sp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25522"/>
                <a:stretch>
                  <a:fillRect/>
                </a:stretch>
              </p:blipFill>
              <p:spPr>
                <a:xfrm>
                  <a:off x="2552133" y="3108959"/>
                  <a:ext cx="7328872" cy="319719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9" name="矩形 8"/>
                <p:cNvSpPr/>
                <p:nvPr/>
              </p:nvSpPr>
              <p:spPr>
                <a:xfrm>
                  <a:off x="3216968" y="4200698"/>
                  <a:ext cx="288000" cy="16625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5181599" y="4312886"/>
                  <a:ext cx="576000" cy="16625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5181599" y="4674304"/>
                  <a:ext cx="864000" cy="16625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7658793" y="5846618"/>
                  <a:ext cx="448887" cy="16625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4355869" y="4312886"/>
                  <a:ext cx="623455" cy="1281579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" name="圆角矩形 17"/>
              <p:cNvSpPr/>
              <p:nvPr/>
            </p:nvSpPr>
            <p:spPr>
              <a:xfrm>
                <a:off x="2546624" y="4693481"/>
                <a:ext cx="1496165" cy="24612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9293382" y="3429828"/>
              <a:ext cx="19872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在“账号设置”页面绑定手机号、邮箱、微信和</a:t>
              </a:r>
              <a:r>
                <a:rPr lang="en-US" altLang="zh-CN" b="1" dirty="0" smtClean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QQ</a:t>
              </a:r>
              <a:endParaRPr lang="zh-CN" altLang="en-US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流程图: 顺序访问存储器 20"/>
          <p:cNvSpPr/>
          <p:nvPr/>
        </p:nvSpPr>
        <p:spPr>
          <a:xfrm>
            <a:off x="9475206" y="5053587"/>
            <a:ext cx="1623641" cy="124425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手机号是用于找回密码的唯一方式</a:t>
            </a:r>
            <a:endParaRPr lang="zh-CN" altLang="en-US" b="1" dirty="0"/>
          </a:p>
        </p:txBody>
      </p:sp>
      <p:sp>
        <p:nvSpPr>
          <p:cNvPr id="22" name="流程图: 预定义过程 21"/>
          <p:cNvSpPr/>
          <p:nvPr/>
        </p:nvSpPr>
        <p:spPr>
          <a:xfrm>
            <a:off x="3925685" y="317327"/>
            <a:ext cx="4340630" cy="52445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修改个人设置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0" y="1557655"/>
            <a:ext cx="8308340" cy="3742690"/>
          </a:xfrm>
          <a:prstGeom prst="rect">
            <a:avLst/>
          </a:prstGeom>
        </p:spPr>
      </p:pic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47184" y="3092475"/>
            <a:ext cx="7510780" cy="3137535"/>
            <a:chOff x="1747184" y="3092475"/>
            <a:chExt cx="7510780" cy="3137535"/>
          </a:xfrm>
        </p:grpSpPr>
        <p:grpSp>
          <p:nvGrpSpPr>
            <p:cNvPr id="13" name="组合 12"/>
            <p:cNvGrpSpPr/>
            <p:nvPr/>
          </p:nvGrpSpPr>
          <p:grpSpPr>
            <a:xfrm>
              <a:off x="1840529" y="3092475"/>
              <a:ext cx="3806825" cy="2590800"/>
              <a:chOff x="2097925" y="3227020"/>
              <a:chExt cx="3997675" cy="264349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665855" y="4784090"/>
                <a:ext cx="1869440" cy="414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>
                  <a:lnSpc>
                    <a:spcPct val="150000"/>
                  </a:lnSpc>
                  <a:buNone/>
                </a:pPr>
                <a:r>
                  <a:rPr lang="en-US" altLang="zh-CN" sz="1400" spc="200">
                    <a:solidFill>
                      <a:srgbClr val="FCBB34"/>
                    </a:solidFill>
                    <a:uFillTx/>
                    <a:latin typeface="微软雅黑" panose="020B0503020204020204" pitchFamily="34" charset="-122"/>
                    <a:cs typeface="+mj-cs"/>
                    <a:sym typeface="+mn-ea"/>
                  </a:rPr>
                  <a:t> </a:t>
                </a:r>
                <a:endParaRPr lang="zh-CN" altLang="en-US" sz="140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097925" y="3227020"/>
                <a:ext cx="3997675" cy="26434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747184" y="5861710"/>
              <a:ext cx="751078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我学的课</a:t>
              </a: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zh-CN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学生参与的课程卡片列表，点击课程卡片可进入课程</a:t>
              </a:r>
              <a:endParaRPr lang="zh-CN" altLang="zh-CN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流程图: 预定义过程 14"/>
          <p:cNvSpPr/>
          <p:nvPr/>
        </p:nvSpPr>
        <p:spPr>
          <a:xfrm>
            <a:off x="3034665" y="317500"/>
            <a:ext cx="6025515" cy="52451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进入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学习空间</a:t>
            </a:r>
            <a:endParaRPr lang="zh-C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47184" y="4618507"/>
            <a:ext cx="7510780" cy="1611503"/>
            <a:chOff x="1747184" y="4618507"/>
            <a:chExt cx="7510780" cy="1611503"/>
          </a:xfrm>
        </p:grpSpPr>
        <p:sp>
          <p:nvSpPr>
            <p:cNvPr id="7" name="文本框 6"/>
            <p:cNvSpPr txBox="1"/>
            <p:nvPr/>
          </p:nvSpPr>
          <p:spPr>
            <a:xfrm>
              <a:off x="3333606" y="4618507"/>
              <a:ext cx="1780192" cy="4057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150000"/>
                </a:lnSpc>
                <a:buNone/>
              </a:pPr>
              <a:r>
                <a:rPr lang="en-US" altLang="zh-CN" sz="1400" spc="200">
                  <a:solidFill>
                    <a:srgbClr val="FCBB34"/>
                  </a:solidFill>
                  <a:uFillTx/>
                  <a:latin typeface="微软雅黑" panose="020B0503020204020204" pitchFamily="34" charset="-122"/>
                  <a:cs typeface="+mj-cs"/>
                  <a:sym typeface="+mn-ea"/>
                </a:rPr>
                <a:t> </a:t>
              </a:r>
              <a:endParaRPr lang="zh-CN" altLang="en-US" sz="1400"/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747184" y="5861710"/>
              <a:ext cx="751078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在课程空间中，看课件、做作业、完成学习任务、查看学情</a:t>
              </a:r>
              <a:endParaRPr lang="zh-CN" altLang="zh-CN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流程图: 预定义过程 14"/>
          <p:cNvSpPr/>
          <p:nvPr/>
        </p:nvSpPr>
        <p:spPr>
          <a:xfrm>
            <a:off x="2968625" y="317500"/>
            <a:ext cx="6819265" cy="52451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进入课程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空间完成学习任务</a:t>
            </a:r>
            <a:endParaRPr lang="zh-C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1579245"/>
            <a:ext cx="7800340" cy="3699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2766" y="1451635"/>
            <a:ext cx="8166216" cy="4807790"/>
            <a:chOff x="312766" y="1451635"/>
            <a:chExt cx="8166216" cy="4807790"/>
          </a:xfrm>
        </p:grpSpPr>
        <p:grpSp>
          <p:nvGrpSpPr>
            <p:cNvPr id="13" name="组合 12"/>
            <p:cNvGrpSpPr/>
            <p:nvPr/>
          </p:nvGrpSpPr>
          <p:grpSpPr>
            <a:xfrm>
              <a:off x="312766" y="1451635"/>
              <a:ext cx="8166216" cy="3984889"/>
              <a:chOff x="493569" y="1552807"/>
              <a:chExt cx="8575618" cy="406593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665855" y="4784090"/>
                <a:ext cx="1869440" cy="414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>
                  <a:lnSpc>
                    <a:spcPct val="150000"/>
                  </a:lnSpc>
                  <a:buNone/>
                </a:pPr>
                <a:r>
                  <a:rPr lang="en-US" altLang="zh-CN" sz="1400" spc="200">
                    <a:solidFill>
                      <a:srgbClr val="FCBB34"/>
                    </a:solidFill>
                    <a:uFillTx/>
                    <a:latin typeface="微软雅黑" panose="020B0503020204020204" pitchFamily="34" charset="-122"/>
                    <a:cs typeface="+mj-cs"/>
                    <a:sym typeface="+mn-ea"/>
                  </a:rPr>
                  <a:t> </a:t>
                </a:r>
                <a:endParaRPr lang="zh-CN" altLang="en-US" sz="1400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3569" y="1552807"/>
                <a:ext cx="8575618" cy="40659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椭圆 5"/>
              <p:cNvSpPr/>
              <p:nvPr/>
            </p:nvSpPr>
            <p:spPr>
              <a:xfrm>
                <a:off x="8682642" y="4494951"/>
                <a:ext cx="384619" cy="38461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961645" y="2484086"/>
                <a:ext cx="432000" cy="166255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58329" y="5271621"/>
                <a:ext cx="432000" cy="166255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04496" y="5271620"/>
                <a:ext cx="432000" cy="166255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608260" y="5890093"/>
              <a:ext cx="55752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点击页面右侧的【下载APP】按钮</a:t>
              </a: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扫描二维码下载</a:t>
              </a:r>
              <a:endParaRPr lang="zh-CN" altLang="zh-CN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19334" y="1451635"/>
            <a:ext cx="3296354" cy="5153718"/>
            <a:chOff x="8619334" y="1451635"/>
            <a:chExt cx="3296354" cy="5153718"/>
          </a:xfrm>
        </p:grpSpPr>
        <p:grpSp>
          <p:nvGrpSpPr>
            <p:cNvPr id="16" name="组合 15"/>
            <p:cNvGrpSpPr/>
            <p:nvPr/>
          </p:nvGrpSpPr>
          <p:grpSpPr>
            <a:xfrm>
              <a:off x="8619334" y="1451635"/>
              <a:ext cx="3296354" cy="5153718"/>
              <a:chOff x="8619334" y="1451635"/>
              <a:chExt cx="3296354" cy="5153718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0065" y="1451635"/>
                <a:ext cx="2305476" cy="398488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矩形 11"/>
              <p:cNvSpPr/>
              <p:nvPr/>
            </p:nvSpPr>
            <p:spPr>
              <a:xfrm>
                <a:off x="8619334" y="5544165"/>
                <a:ext cx="3296354" cy="1061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 smtClean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使用</a:t>
                </a:r>
                <a:r>
                  <a:rPr lang="en-US" altLang="zh-CN" b="1" dirty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b="1" dirty="0" smtClean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</a:t>
                </a:r>
                <a:r>
                  <a:rPr lang="zh-CN" altLang="en-US" b="1" dirty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系统的手机或平板电脑</a:t>
                </a:r>
                <a:r>
                  <a:rPr lang="zh-CN" altLang="en-US" b="1" dirty="0" smtClean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用户可以</a:t>
                </a:r>
                <a:r>
                  <a:rPr lang="zh-CN" altLang="en-US" b="1" dirty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b="1" dirty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 Store</a:t>
                </a:r>
                <a:r>
                  <a:rPr lang="zh-CN" altLang="en-US" b="1" dirty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里搜索“小雅智能助手</a:t>
                </a:r>
                <a:r>
                  <a:rPr lang="zh-CN" altLang="en-US" b="1" dirty="0" smtClean="0">
                    <a:solidFill>
                      <a:srgbClr val="E2B0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”并下载安装</a:t>
                </a:r>
                <a:endPara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9060065" y="1451635"/>
              <a:ext cx="2286808" cy="8343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流程图: 预定义过程 14"/>
          <p:cNvSpPr/>
          <p:nvPr/>
        </p:nvSpPr>
        <p:spPr>
          <a:xfrm>
            <a:off x="3925685" y="317327"/>
            <a:ext cx="4340630" cy="52445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下载移动端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33606" y="4618507"/>
            <a:ext cx="5735320" cy="1874520"/>
            <a:chOff x="3333606" y="4618507"/>
            <a:chExt cx="5735320" cy="1874520"/>
          </a:xfrm>
        </p:grpSpPr>
        <p:sp>
          <p:nvSpPr>
            <p:cNvPr id="7" name="文本框 6"/>
            <p:cNvSpPr txBox="1"/>
            <p:nvPr/>
          </p:nvSpPr>
          <p:spPr>
            <a:xfrm>
              <a:off x="3333606" y="4618507"/>
              <a:ext cx="1780193" cy="4057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150000"/>
                </a:lnSpc>
                <a:buNone/>
              </a:pPr>
              <a:r>
                <a:rPr lang="en-US" altLang="zh-CN" sz="1400" spc="200">
                  <a:solidFill>
                    <a:srgbClr val="FCBB34"/>
                  </a:solidFill>
                  <a:uFillTx/>
                  <a:latin typeface="微软雅黑" panose="020B0503020204020204" pitchFamily="34" charset="-122"/>
                  <a:cs typeface="+mj-cs"/>
                  <a:sym typeface="+mn-ea"/>
                </a:rPr>
                <a:t> </a:t>
              </a:r>
              <a:endParaRPr lang="zh-CN" altLang="en-US" sz="1400"/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896851" y="5847867"/>
              <a:ext cx="5172075" cy="64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zh-CN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教学</a:t>
              </a: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学习空间下查看如何使用小雅系列视频</a:t>
              </a:r>
              <a:endParaRPr lang="zh-CN" altLang="en-US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b="1" dirty="0">
                  <a:solidFill>
                    <a:srgbClr val="E2B0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、直接提问小雅助手</a:t>
              </a:r>
              <a:endParaRPr lang="zh-CN" altLang="en-US" b="1" dirty="0">
                <a:solidFill>
                  <a:srgbClr val="E2B0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流程图: 预定义过程 14"/>
          <p:cNvSpPr/>
          <p:nvPr/>
        </p:nvSpPr>
        <p:spPr>
          <a:xfrm>
            <a:off x="3877945" y="317500"/>
            <a:ext cx="4712970" cy="52451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获取更多操作介绍</a:t>
            </a:r>
            <a:endParaRPr 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45" y="842010"/>
            <a:ext cx="9933940" cy="490156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507740" y="3695700"/>
            <a:ext cx="5417185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900410" y="3166110"/>
            <a:ext cx="492125" cy="525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14300"/>
            <a:ext cx="1501775" cy="1588135"/>
          </a:xfrm>
          <a:prstGeom prst="rect">
            <a:avLst/>
          </a:prstGeom>
        </p:spPr>
      </p:pic>
      <p:sp>
        <p:nvSpPr>
          <p:cNvPr id="18" name="流程图: 预定义过程 17"/>
          <p:cNvSpPr/>
          <p:nvPr/>
        </p:nvSpPr>
        <p:spPr>
          <a:xfrm>
            <a:off x="3925685" y="317327"/>
            <a:ext cx="4340630" cy="524450"/>
          </a:xfrm>
          <a:prstGeom prst="flowChartPredefinedProcess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获取支持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10190" t="4980" r="7191" b="28001"/>
          <a:stretch>
            <a:fillRect/>
          </a:stretch>
        </p:blipFill>
        <p:spPr>
          <a:xfrm>
            <a:off x="4303163" y="1702435"/>
            <a:ext cx="3358343" cy="255200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450974" y="4502796"/>
            <a:ext cx="3062720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群名称：小雅咨询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学生群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群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号：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322164343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THUMBS_INDEX" val="1、4、7、8、9、10、11、12、13、14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PART 01"/>
  <p:tag name="KSO_WM_TEMPLATE_CATEGORY" val="custom"/>
  <p:tag name="KSO_WM_TEMPLATE_INDEX" val="20204440"/>
  <p:tag name="KSO_WM_UNIT_ID" val="custom20204440_7*a*1"/>
  <p:tag name="KSO_WM_UNIT_ISNUMDGMTITLE" val="0"/>
</p:tagLst>
</file>

<file path=ppt/tags/tag258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59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1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2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3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4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5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40"/>
  <p:tag name="KSO_WM_SLIDE_ID" val="custom20204440_7"/>
</p:tagLst>
</file>

<file path=ppt/tags/tag267.xml><?xml version="1.0" encoding="utf-8"?>
<p:tagLst xmlns:p="http://schemas.openxmlformats.org/presentationml/2006/main">
  <p:tag name="COMMONDATA" val="eyJoZGlkIjoiMTkwMzM5ODhkMTkyYmYxNWQyYWI1NDg1YmYxNDU0MjIifQ=="/>
  <p:tag name="KSO_WPP_MARK_KEY" val="1c5b0fe4-3672-43df-8c2c-4f27aa9094ab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3">
      <a:dk1>
        <a:srgbClr val="000000"/>
      </a:dk1>
      <a:lt1>
        <a:srgbClr val="FFFFFF"/>
      </a:lt1>
      <a:dk2>
        <a:srgbClr val="F0F0EF"/>
      </a:dk2>
      <a:lt2>
        <a:srgbClr val="FFFFFF"/>
      </a:lt2>
      <a:accent1>
        <a:srgbClr val="E2B08A"/>
      </a:accent1>
      <a:accent2>
        <a:srgbClr val="EDA499"/>
      </a:accent2>
      <a:accent3>
        <a:srgbClr val="EB9EAF"/>
      </a:accent3>
      <a:accent4>
        <a:srgbClr val="DDA0C7"/>
      </a:accent4>
      <a:accent5>
        <a:srgbClr val="C1A6D9"/>
      </a:accent5>
      <a:accent6>
        <a:srgbClr val="9FAEE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0">
          <a:solidFill>
            <a:srgbClr val="C4AC6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WPS 演示</Application>
  <PresentationFormat>宽屏</PresentationFormat>
  <Paragraphs>65</Paragraphs>
  <Slides>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Arial Unicode MS</vt:lpstr>
      <vt:lpstr>Calibri</vt:lpstr>
      <vt:lpstr>1_Office 主题​​</vt:lpstr>
      <vt:lpstr>小雅操作培训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如何自主开设课程</dc:title>
  <dc:creator>WL</dc:creator>
  <cp:lastModifiedBy>北</cp:lastModifiedBy>
  <cp:revision>251</cp:revision>
  <dcterms:created xsi:type="dcterms:W3CDTF">2019-06-19T02:08:00Z</dcterms:created>
  <dcterms:modified xsi:type="dcterms:W3CDTF">2024-02-26T07:57:36Z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FB1CD4F21D914C8796A2F8C7280401A9_13</vt:lpwstr>
  </property>
</Properties>
</file>